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13" r:id="rId2"/>
    <p:sldId id="312" r:id="rId3"/>
    <p:sldId id="314" r:id="rId4"/>
    <p:sldId id="367" r:id="rId5"/>
    <p:sldId id="315" r:id="rId6"/>
    <p:sldId id="316" r:id="rId7"/>
    <p:sldId id="317" r:id="rId8"/>
    <p:sldId id="319" r:id="rId9"/>
    <p:sldId id="321" r:id="rId10"/>
    <p:sldId id="322" r:id="rId11"/>
    <p:sldId id="323" r:id="rId12"/>
    <p:sldId id="324" r:id="rId13"/>
    <p:sldId id="326" r:id="rId14"/>
    <p:sldId id="341" r:id="rId15"/>
    <p:sldId id="348" r:id="rId16"/>
    <p:sldId id="325" r:id="rId17"/>
    <p:sldId id="327" r:id="rId18"/>
    <p:sldId id="349" r:id="rId19"/>
    <p:sldId id="328" r:id="rId20"/>
    <p:sldId id="332" r:id="rId21"/>
    <p:sldId id="361" r:id="rId22"/>
    <p:sldId id="330" r:id="rId23"/>
    <p:sldId id="331" r:id="rId24"/>
    <p:sldId id="368" r:id="rId25"/>
    <p:sldId id="335" r:id="rId26"/>
    <p:sldId id="340" r:id="rId27"/>
    <p:sldId id="336" r:id="rId28"/>
    <p:sldId id="337" r:id="rId29"/>
    <p:sldId id="338" r:id="rId30"/>
    <p:sldId id="339" r:id="rId31"/>
    <p:sldId id="362" r:id="rId32"/>
    <p:sldId id="363" r:id="rId33"/>
    <p:sldId id="329" r:id="rId34"/>
    <p:sldId id="365" r:id="rId35"/>
    <p:sldId id="364" r:id="rId36"/>
    <p:sldId id="342" r:id="rId37"/>
    <p:sldId id="334" r:id="rId38"/>
    <p:sldId id="343" r:id="rId39"/>
    <p:sldId id="345" r:id="rId40"/>
    <p:sldId id="346" r:id="rId41"/>
    <p:sldId id="347" r:id="rId42"/>
    <p:sldId id="333" r:id="rId43"/>
    <p:sldId id="359" r:id="rId44"/>
    <p:sldId id="360" r:id="rId45"/>
    <p:sldId id="350" r:id="rId46"/>
    <p:sldId id="355" r:id="rId47"/>
    <p:sldId id="357" r:id="rId48"/>
    <p:sldId id="352" r:id="rId49"/>
    <p:sldId id="351" r:id="rId50"/>
    <p:sldId id="356" r:id="rId51"/>
    <p:sldId id="354" r:id="rId52"/>
    <p:sldId id="358" r:id="rId53"/>
    <p:sldId id="366" r:id="rId54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58D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2" y="156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36.86636" units="1/cm"/>
          <inkml:channelProperty channel="Y" name="resolution" value="38.13559" units="1/cm"/>
        </inkml:channelProperties>
      </inkml:inkSource>
      <inkml:timestamp xml:id="ts0" timeString="2021-12-17T13:15:32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14394 3831,'21'0,"21"0,22 0,-22 0,21 0,1 0,-1 0,-20 0,20 0,-20 0,-1 0,-21 0,43 0,-43 0,0 0,0 0,22 0,-22 0,0 0,0 0,21 0,-20 0,-1 0,0 0,0 0,0 0,0 0,22 0,-22 21,21-21,1 0,20 0,-21 0,22 0,-1 0,1 0,-22 0,1 0,-1 0,0 0,1 0,-1 0,0 0,1 0,-1 0,0 0,1 0,-1 0,0 0,22 0,-43 0,21 0,22 0,-22 0,22 0,-22 0,21 0,-20 0,20 0,1 0,-1 0,1 0,-22 0,0 0,1 0,-1 0,-21 0,22 0,-1 0,-21 0,21 0,-20 0,20 0,0 0,-21 0,22 0,-1 0,22 0,-22 0,0 0,1 0,-22 0,21 0,0 0,-20 0,-1 0,0 0,21 0,-21 0,1 0,-1 0,0 0,0 0,0 0,22 22,-22-22,0 0,21 0,1 21,-1-21,-21 0,43 0,-1 0,-21 0,1 0,20 0,1 0,-1 0,-20 0,-1 0,0 0,-21 0,1 0,-1 0,0 0,21 0,-21 0,1 0,-1-21,0 21,0 0,0 0,-21-22,43 22,-22 0,0 0,0-21,0 0,0 21,1-21,-1 21,-21-21,21 21,0-43,-21 1,0 21,0 0,0 0,0-1,0 1,0 0,0 0,-21 21,21-21,-21 21,21-21,-21-1,-1 1,1 21,0 0,0-21,0 21,0-21,-43 21,43 0,-21-21,20 21,1-21,0 21,0 0,0 0,0 0,-1 0,1-22,0 22,0 0,-21-21,20 21,-20-21,21 21,0 0,0-21,-1 21,1 0,21-21,-21 21,0 0,21-21,-21 21,0 0,-1-22,-20 1,21 21,0 0,0 0,-1 0,22-21,-21 21,0 0,0 0,0 0,-22 0,22 0,0 0,-21 0,21 0,-1 0,1 0,0 0,0 0,0 0,0 0,-1 0,1 0,0 0,-21 0,21 0,-22 0,22 0,0 0,0 0,0 0,-1 0,1 0,0 0,0 0,-21 0,-1 0,22 0,0 0,0 0,0 0,-1 0,1 0,0 0,0 0,0 0,0 0,-1 0,-20 0,21 0,0 0,0 0,-22 0,22 0,0 0,0 0,0 0,-1 0,-20 0,0 0,21 0,-22 0,1 0,0 0,-22 0,22 0,-1 0,22 0,0 0,-42 0,41 0,-20 0,21 0,-21 0,-1 0,22 0,0 0,0 0,-43 0,43 0,0 0,-21 0,-1 0,1 0,-22 0,43 0,-21 0,0 0,-1 0,-20 0,-1 0,22 0,0 0,-1 0,22 0,0 0,-43 0,43 0,0 0,0 0,0 0,-22 0,22 0,-21 0,21 0,-22 0,22 0,-21 0,0 0,20 0,1 0,-21 0,-22 0,43 0,-21 0,0 0,-1 0,1 21,0-21,20 0,1 0,0 0,0 0,0 0,-1 0,1 21,0 1,0-22,0 0,0 0,21 21,-22-21,1 21,0-21,0 21,21 0,-21-21,21 21,-21-21,21 22,-22-22,1 0,21 21,-21-21,21 21,-42-21,21 21,-1-21,22 21,-21-21,0 21,0 1,21-1,0 0,0 0,0 0,0 0,0 1,0 20,0-21,0 0,21-21,-21 21,0 1,21-22,-21 21,0 0,21 0,1-21,-1 0,-21 21,21-21,0 0,0 0,0 0,22 0,-22 0,0 0</inkml:trace>
  <inkml:trace contextRef="#ctx0" brushRef="#br0" timeOffset="3617.264">18818 4868,'-22'0,"1"0,0 0,0 0,0 0,0 0,-1-21,1 0,0 0,0 21,-21-21,-1 0,22 21,0-22,-21 22,20 0,1 0,0-21,0 21,0 0,0 0,-1 0,-20 0,21 0,0 0,0-21,-22 21,1-21,0 21,-1 0,-20-21,20 21,-20 0,21 0,-1-21,1 21,21 0,-22-22,22 22,0 0,0 0,-21 0,20-21,1 21,-21 0,0 0,20-21,-20 21,21 0,-21 0,-1 0,1 0,21 0,-43 0,43 0,-21 0,-1 0,1 0,0 0,-1 0,1 0,21 0,-21 0,-1 0,1 0,-22 0,22 0,21 0,-21 0,20 0,-41 0,21 0,-1 0,1 0,21 0,-22 0,1 0,0 0,-1 0,1 0,-21 0,-1 0,1 0,20 0,1 0,-22 0,1 0,21 0,-22 0,22 0,21 0,-22 0,22 0,0 0,0 0,0 0,-1 0,-20 0,21 0,-21 0,20 0,-20 0,0 0,21 0,-22 0,1 21,0-21,-22 0,43 0,-43 0,43 21,-21-21,-22 22,43-22,-21 0,21 21,-43 0,22-21,21 0,21 21,-22-21,1 21,-21-21,21 21,-22 1,22-22,0 0,0 21,0-21,21 21,-21 0,21 0,0 0,0 1,0-1,0 0,0 0,0 0,0 0,21 22,0-22,-21 0,21 0,-21 0,42 1,-20 20,-1-42,0 21,0-21,0 21,0 0,1-21,-1 22,21-1,-21-21,0 0,1 21,20 0,43-21,-64 0,42 0,-20 21,-1-21,0 0,22 21,-22-21,22 0,-22 0,-21 0,43 0,-43 0,21 0,22 0,-22 0,22 0,-1 0,1 0,-1 0,-21 0,43 0,-21 0,20 0,1 0,0 0,-1 0,-20 0,42 0,-22 0,-20 0,-1 0,1 0,-1 0,22 0,-22 0,1 0,21 0,-22 0,22 0,-22 0,-20 0,20 0,1 0,-22 0,21 0,1 0,-1 0,1 0,-1 0,1 0,-1 0,1 0,-1 0,1 0,-1 0,1 0,-1 0,1 0,-22 0,1 0,-22 0,0 0,42 0,-41 0,-1 0,0 0,0 0,0 0,0 0,43 0,-43 0,0 0,22 0,-1 0,-21 0,0 0,22 0,-22 0,0-21,0 0,0 21,0-21,1 0,-22 0,0-22,0 22,0 0,0 0,0 0,-43-22,22 22,-21-21,21 42,-1-21,1 21,0 0,0-22,0 1,0 21,21-21,-22 21,1-21,0 0,21 0,0-1,0 1,-21 21,21-21,0 0</inkml:trace>
  <inkml:trace contextRef="#ctx0" brushRef="#br0" timeOffset="14136.5265">19897 4911,'0'-21,"-21"-1,21 1,-21-63,0 62,0-20,-1 0,1-22,21 43,-42-21,21-1,21 22,0-21,0 0,-22 20,22-20,-21-21,21 20,0 1,0 21,0-22,0 1,0 0,0-1,-21 22,21-21,0 0,-21-1,21 22,0 0,0-21,-21-1,21 22,0 0,0-21,0-1,0 22,0 0,0-21,0 20,0 1,0-21,21 21,-21-22,42 1,-21 21,22-21,-22 20,0 1,0 0,1 0,-1 21,0 0,-21-21,21 21,21 0,-20 0,-1 0,0 0,0 0,0 0,0 42,-21-21,0 43,0-43,0 21,0 1,22-1,-22-21,21 21,-21 1,0-22,0 0,0 21,0-20,0-1,0 0,0 21,0-21,0 22,0-1,-21 0,-22 1,43-1,-21 22,-21 20,21-20,21-1,-22 22,22-22,-21 1,21-1,0-20,0-22,0 21,0-21,0 1,0-1,0 0,0 0,0 0,0 0,-21 1,-21-1,42 0</inkml:trace>
  <inkml:trace contextRef="#ctx0" brushRef="#br0" timeOffset="15833.5986">19918 5186,'0'-21,"-21"21,0 0,-21 0,-1 0,22 0,-21 0,21 0,-1 21,1-21,0 0,0 21,-21 0,20 22,1-43,21 21,0 0,0 0,0 0,0 0,0 1,0 20,21-21,22 0,-22 0,0-21,0 22,22-1,-22-21,0 0,21 0,1 0,-22 21,21-21,-21 0,22 0,-1 0,-21 0,0 0,1 0,-22-21,0 0,0-1,0 1,0 0,0 0,0 0,0-22,0 22,0 0,0 0,0 0,0 0,0-22,-22 22,1 21,21-21,-21 0,0 21,0 0,0 0,-1 0,-20 0,21 0</inkml:trace>
  <inkml:trace contextRef="#ctx0" brushRef="#br0" timeOffset="20911.9929">9144 6837,'0'0,"21"0,22 0,-22 0,21 0,-21 0,22 0,-22 0,21 0,-21 0,22 0,-1 0,0 0,1 0,-1 0,-21 0,0 0,0 0,1 0,-1 0,0 0,0 0,0 0,0 0,1 0,-1 0,21 0,-21 0,1 0,20 0,0 0,-21 0,22 0,-1 0,0 0,1 0,-1 0,0 0,-20 0,-1 0,42 0,-20 0,-1 0,0 0,-21 0,43 0,-22 0,22 0,-1 0,-20 0,-1 0,0 0,1 0,-22 0,42 0,-42 0,1 0,20 0,-21 0,21 0,-20 0,-1 0,21 0,-21 0,0 0,1 0,-1 0,21 0,-21 0,0 0,22 0,-1 0,-21 0,0 0,22 0,-1 0,22 0,-43 0,21 0,-21 0,0 0,22 0,-22 0,21 0,-21 0,22 0,-22 0,0 0,0 0,22 0,-22 0,0 0,21 0,-21 0,1 0,-1 0,21 0,-21 0,0 0,1 0,-1 0,21 0,0 0,-20 0,-1 0,21 0,-21 0,22 0,-1 0,-21 0,0 0,22 0,-1 0,-21 0,43 0,-43 0,21 0,-21 0,0 0,1 0,41 0,-42 0,22 0,-1 0,-21 0,43 0,-1 0,-21 0,1 0,20 0,-20 0,-1 0,0 0,1 0,-1 0,0 0,1 0,-22 0,21 0,-21 0,22 0,-22 0,21 0,0 0,-20 0,20 0,-21 0,21 0,-20 0,20 0,-21 0,21 0,-20 0,20 0,0 0,-21 0,22 0,-22 0,0 0,21 0,1 0,-22 0,0 0,21 0,1 0,-22 0,21 0,-21 0,22 0,-22 0,0 0,0 0,1 0,20 0,-21 0,0 0,0 0,1 0,20 0,-21 0,21 0,-20 0,-1 0,0 0,0 0,21 0,-20 0,20 0,-21 0,21 0,1 0,-22 0,0 0,21 0,-20 0,-1 0,21 0,0 0,1 0,-22 0,0 0,43 0,-22 0,0 0,1 0,-1 0,-21 0,21 0,22 0,-22 0,1 0,-22 0,21 0,0 0,1 0,-1 0,0 0,1 0,-22 0,42 0,-20 0,-1 0,0 0,1 0,-1 0,0 0,1 0,-1 0,-21 0,0 0,22 0,-1 0,22 0,-43 0,21 0,0 0,1 0,20 0,-42 0,22 0,-22 0,21 0,-21 0,22 0,-1 0,-21 0,43 0,-43 0,21 0,-21 0,1 0,41 0,-21 0,-20 0,20 0,-21 0,43 0,-1 0,-21 0,1 0,-22 0,21 0,1 0,-1 0,-21 0,0 0,22 0,-22 0,0 0,0 0,0 0,22 0,-22 0,0 0,0 0,21 0,-20 0,-1 0,21 0,0 0,-20 0,-1 0,0 0,21 0,-21 0,22 0,-22 0,0 0,0 0,0 0,1 0,-1 0,0 0,0 0,-21-21,21 21,0 0,22 0,-22 0,0 0,0 0,22 0,-1 0,-21 0,0 0,0 0,1 0,-1 0</inkml:trace>
  <inkml:trace contextRef="#ctx0" brushRef="#br0" timeOffset="24544.3776">6583 6795,'0'-22,"21"22,0 0,0 0,1 0,-1 0,21 0,0 22,-20-22,-1 0,21 21,-21-21,0 0,1 0,-1 0,0 0,0 21,0-21,22 21,-22-21,21 0,-21 0,43 0,-43 0,0 0,0 0,43 0,-43 0,21 0,-21 0,22 0,20 0,-42 0,1 0,20 0,-21 0,21 0,1 0,-1 0,0 0,-20 0,41 0,-21 0,1 0,-22 0,21 0,1 0,20 0,-21 0,-20 0,20 0,-21 0,21 0,-20 0,-1 0,0 0,21 21,-21-21,1 0,20 21,-21-21,0 0,22 0,-1 0,0 22,22-22,-22 21,22-21,-22 21,0-21,22 0,-43 0,21 0,-21 0,22 21,-22-21,0 0,0 0,-42 0,0-21,21 0,0 0,0-1,0 1,0 0,21 21,21 0,-20 0,-1 0,0 0,0 0,0 0,0 0,1 0,-1 0,0 0,21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/>
              <a:t>Лекция </a:t>
            </a:r>
            <a:r>
              <a:rPr lang="ru-RU" sz="6000" dirty="0" smtClean="0"/>
              <a:t>1</a:t>
            </a:r>
            <a:r>
              <a:rPr lang="en-US" sz="6000" dirty="0" smtClean="0"/>
              <a:t>1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1493912"/>
            <a:ext cx="9361488" cy="2655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Масштабируемая векторная графика</a:t>
            </a:r>
            <a:br>
              <a:rPr lang="ru-RU" sz="5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</a:br>
            <a:r>
              <a:rPr lang="ru-RU" sz="5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5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SVG)</a:t>
            </a:r>
            <a:endParaRPr lang="en-US" sz="54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631229"/>
            <a:ext cx="8280919" cy="6226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Одиночные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&lt;animate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анимации одного атрибута или свойства с течением времени 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&lt;set/&gt;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установить значение атрибута на заданный период времени</a:t>
            </a:r>
            <a:endParaRPr lang="ru-RU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9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631229"/>
            <a:ext cx="8280919" cy="6226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Одиночные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animateTransform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анимирует атрибут преобразования на целевом элементе, тем самым позволяя анимации управлять перемещением, масштабированием, вращением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и/или наклоном элемента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animateMotion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заставляет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перемещаться по траектории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движения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animateColor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определяет изменение цвета с течением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времени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&lt;use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повторно использовать отображённую графику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0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899593"/>
            <a:ext cx="8734862" cy="42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Парные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… &lt;/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используется как элемент контейнера для элементов,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которые предназначены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для использования исключительно по ссылке и не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отображаются непосредственно</a:t>
            </a: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&lt;glyph&gt;…&lt;/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glyph&gt;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пределяет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графику для заданного символа </a:t>
            </a:r>
            <a:endParaRPr lang="ru-RU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&lt;missing-glyph&gt; … &lt;/missing-glyph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6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899592"/>
            <a:ext cx="8928992" cy="5769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Парные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g&gt;…&lt;/g&gt;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для объединения нескольких фигур в группу для последующих действий над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ней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&lt;symbol&gt;…&lt;/symbol&gt;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предоставляет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группировать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элементы, однако их не выводит на экран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5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899592"/>
            <a:ext cx="8928992" cy="5769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Парные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&lt;marker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&gt;…&lt;/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marker&gt;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задается графическое отображение маркера внутри тега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mask&gt; … &lt;/mask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комбинирование значений прозрачности и обрезки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pattern&gt; … &lt;/pattern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пределяет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паттерн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6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899592"/>
            <a:ext cx="8928992" cy="5769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Парные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&lt;title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&gt;…..&lt;/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title&gt;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для краткого описания смыслового содержания файла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&lt;desk&gt;…&lt;/desk&gt;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служит для более развернутого описания содержания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файла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6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2021-12-17 15-54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338"/>
            <a:ext cx="9361488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1" y="899592"/>
            <a:ext cx="921724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Одиночные, которые могут быть и парными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&lt;line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позволяет создавать прямые линии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&lt;polyline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набор соединенных отрезков прямых линий (ломанная линия)</a:t>
            </a: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&lt;polygon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создания многоугольных фигур</a:t>
            </a: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&lt;rest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результатом является прямоугольник</a:t>
            </a: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&lt;circle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отвечает за вывод окружности</a:t>
            </a: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&lt;ellipse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отвечает за вывод эллипса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создания сложной траектории</a:t>
            </a: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01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&lt;symbol&gt;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1" y="899592"/>
            <a:ext cx="9217248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Наличие собственного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viewBox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preserveAspectRatio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позволяют дополнительно позиционировать и масштабировать изображения.</a:t>
            </a:r>
          </a:p>
          <a:p>
            <a:pPr marL="0" indent="457200" algn="just">
              <a:buNone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является одновременно контейнерным и структурным элементом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качестве структурного элемента он может включать в себя в любом порядке и количестве: 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ru-RU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‘g’, </a:t>
            </a:r>
            <a:r>
              <a:rPr lang="ru-RU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‘</a:t>
            </a:r>
            <a:r>
              <a:rPr lang="ru-RU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‘</a:t>
            </a:r>
            <a:r>
              <a:rPr lang="ru-RU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  <a:endParaRPr lang="ru-RU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93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1" y="899592"/>
            <a:ext cx="9217248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Общие атрибуты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цвет линии или контура объекта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stroke-width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толщину линии или контура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stroke-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linecap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стиль концов линии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stroke-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dasharray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чередование штрихов и пробелов в пунктирной линии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0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360810" y="-1825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 лекции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88256" y="1268760"/>
            <a:ext cx="8425339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just">
              <a:buAutoNum type="arabicPeriod"/>
            </a:pPr>
            <a:r>
              <a:rPr lang="ru-RU" dirty="0"/>
              <a:t>Основы </a:t>
            </a:r>
            <a:r>
              <a:rPr lang="en-US" dirty="0" smtClean="0"/>
              <a:t>SVG</a:t>
            </a:r>
            <a:endParaRPr lang="en-US" dirty="0"/>
          </a:p>
          <a:p>
            <a:pPr marL="742950" indent="-742950" algn="just">
              <a:buAutoNum type="arabicPeriod"/>
            </a:pPr>
            <a:r>
              <a:rPr lang="ru-RU" dirty="0"/>
              <a:t>Э</a:t>
            </a:r>
            <a:r>
              <a:rPr lang="ru-RU" dirty="0" smtClean="0"/>
              <a:t>лементы </a:t>
            </a:r>
            <a:r>
              <a:rPr lang="en-US" dirty="0" smtClean="0"/>
              <a:t>SVG</a:t>
            </a:r>
            <a:endParaRPr lang="en-US" dirty="0"/>
          </a:p>
          <a:p>
            <a:pPr marL="742950" indent="-742950" algn="just">
              <a:buAutoNum type="arabicPeriod"/>
            </a:pPr>
            <a:r>
              <a:rPr lang="ru-RU" dirty="0" smtClean="0"/>
              <a:t>Атрибуты </a:t>
            </a:r>
            <a:r>
              <a:rPr lang="en-US" dirty="0" smtClean="0"/>
              <a:t>SVG</a:t>
            </a:r>
            <a:endParaRPr lang="en-US" dirty="0"/>
          </a:p>
          <a:p>
            <a:pPr marL="742950" indent="-742950" algn="just">
              <a:buAutoNum type="arabicPeriod"/>
            </a:pPr>
            <a:r>
              <a:rPr lang="ru-RU" dirty="0" smtClean="0"/>
              <a:t>Понятие </a:t>
            </a:r>
            <a:r>
              <a:rPr lang="en-US" dirty="0" err="1" smtClean="0"/>
              <a:t>viewBox</a:t>
            </a:r>
            <a:endParaRPr lang="en-US" dirty="0"/>
          </a:p>
          <a:p>
            <a:pPr marL="742950" indent="-742950" algn="just">
              <a:buAutoNum type="arabicPeriod"/>
            </a:pPr>
            <a:r>
              <a:rPr lang="ru-RU" dirty="0" smtClean="0"/>
              <a:t>Текст</a:t>
            </a:r>
            <a:r>
              <a:rPr lang="ru-RU" dirty="0" smtClean="0"/>
              <a:t> </a:t>
            </a:r>
            <a:r>
              <a:rPr lang="en-US" dirty="0" smtClean="0"/>
              <a:t>SVG</a:t>
            </a:r>
            <a:endParaRPr lang="ru-RU" dirty="0"/>
          </a:p>
          <a:p>
            <a:pPr marL="742950" indent="-742950" algn="just">
              <a:buAutoNum type="arabicPeriod"/>
            </a:pPr>
            <a:r>
              <a:rPr lang="ru-RU" dirty="0" smtClean="0"/>
              <a:t>Анимация </a:t>
            </a:r>
            <a:r>
              <a:rPr lang="ru-RU" dirty="0" smtClean="0"/>
              <a:t> </a:t>
            </a:r>
            <a:r>
              <a:rPr lang="en-US" dirty="0" smtClean="0"/>
              <a:t>SVG</a:t>
            </a:r>
            <a:endParaRPr lang="en-US" dirty="0"/>
          </a:p>
          <a:p>
            <a:pPr marL="742950" indent="-742950" algn="just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00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1" y="899592"/>
            <a:ext cx="9217248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Общие атрибуты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заливку объекта, ограниченного контуром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fill-opacity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прозрачность заливки</a:t>
            </a:r>
          </a:p>
          <a:p>
            <a:pPr marL="0" indent="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4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28" y="548680"/>
            <a:ext cx="76200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 bwMode="auto">
          <a:xfrm>
            <a:off x="758485" y="752168"/>
            <a:ext cx="7810691" cy="594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43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0" t="44628" r="28050" b="35000"/>
          <a:stretch/>
        </p:blipFill>
        <p:spPr bwMode="auto">
          <a:xfrm>
            <a:off x="627759" y="908720"/>
            <a:ext cx="8023306" cy="291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25471" r="86644" b="65801"/>
          <a:stretch/>
        </p:blipFill>
        <p:spPr bwMode="auto">
          <a:xfrm>
            <a:off x="2376488" y="4077072"/>
            <a:ext cx="3704272" cy="207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2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32" y="595312"/>
            <a:ext cx="5688632" cy="62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4" t="29838" r="28901" b="21042"/>
          <a:stretch/>
        </p:blipFill>
        <p:spPr bwMode="auto">
          <a:xfrm>
            <a:off x="583874" y="1052736"/>
            <a:ext cx="833771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8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901" y="-30628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5" t="15726" r="34524" b="7708"/>
          <a:stretch/>
        </p:blipFill>
        <p:spPr bwMode="auto">
          <a:xfrm>
            <a:off x="2283119" y="548680"/>
            <a:ext cx="5184576" cy="614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7" t="24792" r="30776" b="11694"/>
          <a:stretch/>
        </p:blipFill>
        <p:spPr bwMode="auto">
          <a:xfrm>
            <a:off x="2160464" y="956891"/>
            <a:ext cx="5688632" cy="53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2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0" t="36290" r="35695" b="14584"/>
          <a:stretch/>
        </p:blipFill>
        <p:spPr bwMode="auto">
          <a:xfrm>
            <a:off x="1296368" y="764704"/>
            <a:ext cx="6214882" cy="588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1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0" t="36290" r="35695" b="14584"/>
          <a:stretch/>
        </p:blipFill>
        <p:spPr bwMode="auto">
          <a:xfrm>
            <a:off x="1296368" y="764704"/>
            <a:ext cx="6214882" cy="588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4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836713"/>
            <a:ext cx="8425339" cy="3672408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Масштабируемая векторная графика (</a:t>
            </a:r>
            <a:r>
              <a:rPr lang="ru-RU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SVG)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представляет </a:t>
            </a:r>
            <a:r>
              <a:rPr lang="ru-RU" dirty="0"/>
              <a:t>собой вид графики, который создается с </a:t>
            </a:r>
            <a:r>
              <a:rPr lang="ru-RU" dirty="0" smtClean="0"/>
              <a:t>помощью математического </a:t>
            </a:r>
            <a:r>
              <a:rPr lang="ru-RU" dirty="0"/>
              <a:t>описания геометрических примитивов (линий, кругов</a:t>
            </a:r>
            <a:r>
              <a:rPr lang="ru-RU" dirty="0" smtClean="0"/>
              <a:t>, эллипсов</a:t>
            </a:r>
            <a:r>
              <a:rPr lang="ru-RU" dirty="0"/>
              <a:t>, прямоугольников, кривых), которые образуют изображение</a:t>
            </a:r>
            <a:r>
              <a:rPr lang="ru-RU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00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элемента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&lt;path&gt;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46875" r="28050" b="6250"/>
          <a:stretch/>
        </p:blipFill>
        <p:spPr bwMode="auto">
          <a:xfrm>
            <a:off x="3600624" y="775097"/>
            <a:ext cx="5146963" cy="302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1" t="20665" r="27718" b="32561"/>
          <a:stretch/>
        </p:blipFill>
        <p:spPr bwMode="auto">
          <a:xfrm>
            <a:off x="216248" y="3681935"/>
            <a:ext cx="5102389" cy="295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1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6700" t="12600" r="1249" b="59681"/>
          <a:stretch/>
        </p:blipFill>
        <p:spPr>
          <a:xfrm>
            <a:off x="3909513" y="4581128"/>
            <a:ext cx="5450916" cy="20211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3540" t="34041" r="28265" b="34880"/>
          <a:stretch/>
        </p:blipFill>
        <p:spPr>
          <a:xfrm>
            <a:off x="237105" y="836712"/>
            <a:ext cx="8932884" cy="324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/>
              <p14:cNvContentPartPr/>
              <p14:nvPr/>
            </p14:nvContentPartPr>
            <p14:xfrm>
              <a:off x="2369880" y="1127880"/>
              <a:ext cx="4862160" cy="138708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0520" y="1118520"/>
                <a:ext cx="4880880" cy="140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1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210" t="23120" r="30155" b="21440"/>
          <a:stretch/>
        </p:blipFill>
        <p:spPr>
          <a:xfrm>
            <a:off x="1008336" y="865921"/>
            <a:ext cx="7512834" cy="57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3068" t="34040" r="25903" b="19760"/>
          <a:stretch/>
        </p:blipFill>
        <p:spPr>
          <a:xfrm>
            <a:off x="648296" y="892898"/>
            <a:ext cx="7776864" cy="39604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70025" t="840" r="18635" b="77320"/>
          <a:stretch/>
        </p:blipFill>
        <p:spPr>
          <a:xfrm>
            <a:off x="6120904" y="4517740"/>
            <a:ext cx="2160240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9211" t="22281" r="29210" b="8001"/>
          <a:stretch/>
        </p:blipFill>
        <p:spPr>
          <a:xfrm>
            <a:off x="1584400" y="764704"/>
            <a:ext cx="6336704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3068" t="34040" r="37715" b="24800"/>
          <a:stretch/>
        </p:blipFill>
        <p:spPr>
          <a:xfrm>
            <a:off x="288256" y="871127"/>
            <a:ext cx="5976664" cy="35283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69929" b="51600"/>
          <a:stretch/>
        </p:blipFill>
        <p:spPr>
          <a:xfrm>
            <a:off x="5832872" y="3717032"/>
            <a:ext cx="3310247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92696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29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viewPort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 — </a:t>
            </a:r>
            <a:r>
              <a:rPr lang="ru-RU" sz="2900" dirty="0" smtClean="0">
                <a:latin typeface="Arial" pitchFamily="34" charset="0"/>
                <a:cs typeface="Arial" pitchFamily="34" charset="0"/>
              </a:rPr>
              <a:t>видимая часть области, соответствующая размерам 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width </a:t>
            </a:r>
            <a:r>
              <a:rPr lang="ru-RU" sz="2900" dirty="0" smtClean="0">
                <a:latin typeface="Arial" pitchFamily="34" charset="0"/>
                <a:cs typeface="Arial" pitchFamily="34" charset="0"/>
              </a:rPr>
              <a:t>и 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height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9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2900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svg</a:t>
            </a:r>
            <a:r>
              <a:rPr lang="en-US" sz="29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width="350" height="</a:t>
            </a:r>
            <a:r>
              <a:rPr lang="en-US" sz="29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200“ …&gt;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29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ru-RU" sz="2900" dirty="0" smtClean="0">
                <a:latin typeface="Arial" pitchFamily="34" charset="0"/>
                <a:cs typeface="Arial" pitchFamily="34" charset="0"/>
              </a:rPr>
              <a:t>  — определяет пользовательскую область просмотра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7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919261"/>
            <a:ext cx="8425339" cy="5390059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10000"/>
              </a:lnSpc>
              <a:spcBef>
                <a:spcPts val="1200"/>
              </a:spcBef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Изменение параметров </a:t>
            </a:r>
            <a:r>
              <a:rPr lang="ru-RU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ru-RU" dirty="0">
                <a:latin typeface="Arial" pitchFamily="34" charset="0"/>
                <a:cs typeface="Arial" pitchFamily="34" charset="0"/>
              </a:rPr>
              <a:t> – атрибута элемента SVG позволяет масштабировать, фрагментировать, перемещать исходное изображение вдоль осей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координат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lnSpc>
                <a:spcPct val="110000"/>
              </a:lnSpc>
              <a:spcBef>
                <a:spcPts val="1200"/>
              </a:spcBef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SVG </a:t>
            </a:r>
            <a:r>
              <a:rPr lang="ru-RU" dirty="0">
                <a:latin typeface="Arial" pitchFamily="34" charset="0"/>
                <a:cs typeface="Arial" pitchFamily="34" charset="0"/>
              </a:rPr>
              <a:t>с </a:t>
            </a:r>
            <a:r>
              <a:rPr lang="ru-RU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ru-RU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preserveAspectRatio</a:t>
            </a:r>
            <a:r>
              <a:rPr lang="ru-RU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='</a:t>
            </a:r>
            <a:r>
              <a:rPr lang="ru-RU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none</a:t>
            </a:r>
            <a:r>
              <a:rPr lang="ru-RU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'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при </a:t>
            </a:r>
            <a:r>
              <a:rPr lang="ru-RU" dirty="0">
                <a:latin typeface="Arial" pitchFamily="34" charset="0"/>
                <a:cs typeface="Arial" pitchFamily="34" charset="0"/>
              </a:rPr>
              <a:t>изменении размеров содержимое масштабируется под размеры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вьюпорта</a:t>
            </a:r>
            <a:r>
              <a:rPr lang="ru-RU" dirty="0">
                <a:latin typeface="Arial" pitchFamily="34" charset="0"/>
                <a:cs typeface="Arial" pitchFamily="34" charset="0"/>
              </a:rPr>
              <a:t> не сохраняя пропорции</a:t>
            </a:r>
          </a:p>
        </p:txBody>
      </p:sp>
    </p:spTree>
    <p:extLst>
      <p:ext uri="{BB962C8B-B14F-4D97-AF65-F5344CB8AC3E}">
        <p14:creationId xmlns:p14="http://schemas.microsoft.com/office/powerpoint/2010/main" val="3152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92697"/>
            <a:ext cx="8425339" cy="36004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=“0 0 350 200“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900" dirty="0">
                <a:latin typeface="Arial" pitchFamily="34" charset="0"/>
                <a:cs typeface="Arial" pitchFamily="34" charset="0"/>
              </a:rPr>
              <a:t>Первые два числа </a:t>
            </a:r>
            <a:r>
              <a:rPr lang="ru-RU" sz="2900" b="1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ru-RU" sz="2900" b="1" dirty="0" err="1">
                <a:latin typeface="Arial" pitchFamily="34" charset="0"/>
                <a:cs typeface="Arial" pitchFamily="34" charset="0"/>
              </a:rPr>
              <a:t>min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-x”</a:t>
            </a:r>
            <a:r>
              <a:rPr lang="ru-RU" sz="2900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“</a:t>
            </a:r>
            <a:r>
              <a:rPr lang="ru-RU" sz="2900" b="1" dirty="0" err="1">
                <a:latin typeface="Arial" pitchFamily="34" charset="0"/>
                <a:cs typeface="Arial" pitchFamily="34" charset="0"/>
              </a:rPr>
              <a:t>min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-y”</a:t>
            </a:r>
            <a:r>
              <a:rPr lang="ru-RU" sz="2900" dirty="0">
                <a:latin typeface="Arial" pitchFamily="34" charset="0"/>
                <a:cs typeface="Arial" pitchFamily="34" charset="0"/>
              </a:rPr>
              <a:t> задают начало пользовательской системы координат</a:t>
            </a:r>
            <a:r>
              <a:rPr lang="ru-RU" sz="29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900" dirty="0" smtClean="0">
                <a:latin typeface="Arial" pitchFamily="34" charset="0"/>
                <a:cs typeface="Arial" pitchFamily="34" charset="0"/>
              </a:rPr>
              <a:t>а остальные 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“</a:t>
            </a:r>
            <a:r>
              <a:rPr lang="ru-RU" sz="2900" b="1" dirty="0" err="1">
                <a:latin typeface="Arial" pitchFamily="34" charset="0"/>
                <a:cs typeface="Arial" pitchFamily="34" charset="0"/>
              </a:rPr>
              <a:t>width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” и “</a:t>
            </a:r>
            <a:r>
              <a:rPr lang="ru-RU" sz="2900" b="1" dirty="0" err="1">
                <a:latin typeface="Arial" pitchFamily="34" charset="0"/>
                <a:cs typeface="Arial" pitchFamily="34" charset="0"/>
              </a:rPr>
              <a:t>height</a:t>
            </a:r>
            <a:r>
              <a:rPr lang="ru-RU" sz="2900" b="1" dirty="0">
                <a:latin typeface="Arial" pitchFamily="34" charset="0"/>
                <a:cs typeface="Arial" pitchFamily="34" charset="0"/>
              </a:rPr>
              <a:t>”</a:t>
            </a:r>
            <a:r>
              <a:rPr lang="ru-RU" sz="2900" dirty="0">
                <a:latin typeface="Arial" pitchFamily="34" charset="0"/>
                <a:cs typeface="Arial" pitchFamily="34" charset="0"/>
              </a:rPr>
              <a:t> – определяют ширину и высоту “пользовательской области просмотра” и одновременно отвечают за масштабирование изображения.</a:t>
            </a: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4" t="24799" r="42372" b="26875"/>
          <a:stretch/>
        </p:blipFill>
        <p:spPr bwMode="auto">
          <a:xfrm>
            <a:off x="0" y="1268760"/>
            <a:ext cx="474822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8" t="23186" r="42840" b="27708"/>
          <a:stretch/>
        </p:blipFill>
        <p:spPr bwMode="auto">
          <a:xfrm>
            <a:off x="4748223" y="1288469"/>
            <a:ext cx="4536504" cy="458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3"/>
          <p:cNvSpPr txBox="1">
            <a:spLocks/>
          </p:cNvSpPr>
          <p:nvPr/>
        </p:nvSpPr>
        <p:spPr>
          <a:xfrm>
            <a:off x="-1943992" y="5877730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2952149" y="5733256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70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4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877" y="692696"/>
            <a:ext cx="8425339" cy="3672408"/>
          </a:xfrm>
        </p:spPr>
        <p:txBody>
          <a:bodyPr>
            <a:noAutofit/>
          </a:bodyPr>
          <a:lstStyle/>
          <a:p>
            <a:pPr marL="0" indent="457200" algn="just">
              <a:lnSpc>
                <a:spcPts val="3600"/>
              </a:lnSpc>
              <a:spcBef>
                <a:spcPts val="0"/>
              </a:spcBef>
              <a:buNone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на языке 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 создаются по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общим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правилам  XML  с использованием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тегов,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которые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могут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иметь атрибуты. 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 позволяет описывать собственно векторные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изображения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(линии и фигуры), форматированный текст, а также включать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документ и работать с растровыми  изображениями: масштабировать и 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трансформировать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их подобно векторным объектам. Кроме того, он дает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создавать анимационную графику, интерактивные приложения,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управлять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поведением и внешним видом с помощью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и CSS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2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4" t="24799" r="42372" b="26875"/>
          <a:stretch/>
        </p:blipFill>
        <p:spPr bwMode="auto">
          <a:xfrm>
            <a:off x="0" y="1052736"/>
            <a:ext cx="474822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3"/>
          <p:cNvSpPr txBox="1">
            <a:spLocks/>
          </p:cNvSpPr>
          <p:nvPr/>
        </p:nvSpPr>
        <p:spPr>
          <a:xfrm>
            <a:off x="-1943992" y="5877730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2952149" y="5733256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8" t="28025" r="42255" b="23542"/>
          <a:stretch/>
        </p:blipFill>
        <p:spPr bwMode="auto">
          <a:xfrm>
            <a:off x="4667786" y="1080160"/>
            <a:ext cx="4689783" cy="45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iewBox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4" t="24799" r="42372" b="26875"/>
          <a:stretch/>
        </p:blipFill>
        <p:spPr bwMode="auto">
          <a:xfrm>
            <a:off x="0" y="1052736"/>
            <a:ext cx="474822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3"/>
          <p:cNvSpPr txBox="1">
            <a:spLocks/>
          </p:cNvSpPr>
          <p:nvPr/>
        </p:nvSpPr>
        <p:spPr>
          <a:xfrm>
            <a:off x="-1943992" y="5877730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400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2952149" y="5733256"/>
            <a:ext cx="8425339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viewBox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=“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0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800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800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42944" r="42372" b="6250"/>
          <a:stretch/>
        </p:blipFill>
        <p:spPr bwMode="auto">
          <a:xfrm>
            <a:off x="4680744" y="1042432"/>
            <a:ext cx="4659138" cy="461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0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текстом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6248" y="799539"/>
            <a:ext cx="892899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 в элементе SVG определяется с помощью тега </a:t>
            </a:r>
            <a:r>
              <a:rPr lang="ru-RU" sz="2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26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ru-RU" sz="2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. К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специфическим атрибутам,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спользуемым в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относятся: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457200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1. х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и y – базовая линия текста </a:t>
            </a:r>
            <a:endParaRPr lang="ru-RU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6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26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ru-RU" sz="26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x=”0” y=”20”&gt;</a:t>
            </a:r>
            <a:r>
              <a:rPr lang="ru-RU" sz="26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ru-RU" sz="26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ru-RU" sz="26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ru-RU" sz="26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2600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– размещение текстовых областей относительно друг друга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text-anchor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– выравнивание текстовой строки относительно точки (x,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y). Может принимать значения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– поворот текста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=”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(30 20, 40)”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/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textLength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– ширина текстовой области</a:t>
            </a:r>
            <a:b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текстом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234" t="20601" r="30154" b="43280"/>
          <a:stretch/>
        </p:blipFill>
        <p:spPr>
          <a:xfrm>
            <a:off x="1080344" y="764704"/>
            <a:ext cx="7560840" cy="3096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9845" t="-400" r="13145" b="75200"/>
          <a:stretch/>
        </p:blipFill>
        <p:spPr>
          <a:xfrm>
            <a:off x="4248696" y="3356991"/>
            <a:ext cx="3744416" cy="31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текстом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6248" y="404664"/>
            <a:ext cx="892899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&lt;style type="text/</a:t>
            </a:r>
            <a:r>
              <a:rPr lang="en-US" sz="2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&lt;![CDATA[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@font-face {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font-family: Delicious;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6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('http://nimbupani.com/demo/</a:t>
            </a:r>
            <a:r>
              <a:rPr lang="en-US" sz="2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svgfonts</a:t>
            </a:r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/delicious-roman.otf');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]]&gt;</a:t>
            </a:r>
          </a:p>
          <a:p>
            <a:r>
              <a:rPr lang="en-US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&lt;/style&gt;</a:t>
            </a: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2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defs</a:t>
            </a:r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&lt;text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x="100" y="100" style="font-family: 'Delicious'; </a:t>
            </a:r>
            <a:r>
              <a:rPr lang="en-US" sz="2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font-weight:normal</a:t>
            </a:r>
            <a:r>
              <a:rPr lang="en-US" sz="2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font-style: normal"</a:t>
            </a:r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Text using CSS @font-face</a:t>
            </a: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&lt;/text&gt;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763" y="899592"/>
            <a:ext cx="8425339" cy="5409728"/>
          </a:xfrm>
        </p:spPr>
        <p:txBody>
          <a:bodyPr>
            <a:normAutofit lnSpcReduction="10000"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attributeName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используется для указания имени атрибута, который вы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анимируете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Пространство имен также можно указать с помощью атрибута </a:t>
            </a:r>
            <a:r>
              <a:rPr lang="ru-RU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attributeType</a:t>
            </a:r>
            <a:endParaRPr lang="en-US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определяет должен ли вернуться в начальное положение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для перезапуска анимации в любой момент времени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используется для запуска анимации при обработке события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763" y="899592"/>
            <a:ext cx="8425339" cy="5409728"/>
          </a:xfrm>
        </p:spPr>
        <p:txBody>
          <a:bodyPr>
            <a:normAutofit lnSpcReduction="10000"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repeatCount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для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зацикливания анимации. Можно указать желаемое количество повторений либо использовать ключевое слово </a:t>
            </a:r>
            <a:r>
              <a:rPr lang="ru-RU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indefinite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чтобы анимация повторялась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бесконечно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repeatDur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для ограничения времени повторения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Чтобы указать ключевые кадры, используйте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ru-RU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keyTimes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А чтобы задать значения анимируемого свойства, используйте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ru-RU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763" y="899592"/>
            <a:ext cx="8425339" cy="5409728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 можете указать целевой элемент, имя и тип атрибута, значение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время анимации, которым можно управлять с помощью следующих атрибутов: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end, min, max, restart,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repeatCount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repeatDur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endParaRPr lang="ru-RU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2021-12-18 13-37-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338"/>
            <a:ext cx="9361488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763" y="899592"/>
            <a:ext cx="8425339" cy="4525963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&lt;animate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attributeType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="CSS"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attributeName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="opacity"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="1" to="0"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="5s"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repeatCount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="indefinite" /&gt;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pPr>
              <a:tabLst>
                <a:tab pos="3767138" algn="l"/>
              </a:tabLst>
            </a:pPr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Достоинства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764704"/>
            <a:ext cx="9073008" cy="7200800"/>
          </a:xfrm>
        </p:spPr>
        <p:txBody>
          <a:bodyPr>
            <a:noAutofit/>
          </a:bodyPr>
          <a:lstStyle/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потери качестве при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масштабировании</a:t>
            </a: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Могут создаваться и редактироваться в любом текстовом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редакторе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Совместимость со стандартами консорциума W3C: DOM и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XSL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Размеры их файлов являются небольшими по сравнению с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любым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другим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типом файлов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изображений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Можно добавлять несколько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гиперссылок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Поддержка скриптов и анимации в SVG позволяют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создавать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динамичную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и интерактивную графику</a:t>
            </a:r>
          </a:p>
        </p:txBody>
      </p:sp>
    </p:spTree>
    <p:extLst>
      <p:ext uri="{BB962C8B-B14F-4D97-AF65-F5344CB8AC3E}">
        <p14:creationId xmlns:p14="http://schemas.microsoft.com/office/powerpoint/2010/main" val="2483308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763" y="899592"/>
            <a:ext cx="8425339" cy="4525963"/>
          </a:xfrm>
        </p:spPr>
        <p:txBody>
          <a:bodyPr>
            <a:normAutofit fontScale="92500" lnSpcReduction="20000"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&lt;animate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xlink:href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="#orange-circle"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attributeName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="cx"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from="50"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to="450"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="2s"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begin="click"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values="50; 490; 350; 450"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keyTimes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="0; 0.5; 0.8; 1"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fill="freeze"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id="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circ-anim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/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3068" t="20600" r="23541" b="14722"/>
          <a:stretch/>
        </p:blipFill>
        <p:spPr>
          <a:xfrm>
            <a:off x="364940" y="764704"/>
            <a:ext cx="8559600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53763" y="1196753"/>
            <a:ext cx="82594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https://css-live.ru/articles/rukovodstvo-po-svg-animaciyam-smil.html</a:t>
            </a:r>
          </a:p>
        </p:txBody>
      </p:sp>
    </p:spTree>
    <p:extLst>
      <p:ext uri="{BB962C8B-B14F-4D97-AF65-F5344CB8AC3E}">
        <p14:creationId xmlns:p14="http://schemas.microsoft.com/office/powerpoint/2010/main" val="31687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Продолжение дисциплины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3763" y="764704"/>
            <a:ext cx="8425339" cy="5688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just">
              <a:lnSpc>
                <a:spcPct val="110000"/>
              </a:lnSpc>
            </a:pP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Курсовой проект выполняется с февраля по начало мая</a:t>
            </a:r>
          </a:p>
          <a:p>
            <a:pPr indent="457200" algn="just">
              <a:lnSpc>
                <a:spcPct val="110000"/>
              </a:lnSpc>
            </a:pP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10000"/>
              </a:lnSpc>
            </a:pP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Защита курсового проекта в конце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мая</a:t>
            </a:r>
          </a:p>
          <a:p>
            <a:pPr indent="457200" algn="just">
              <a:lnSpc>
                <a:spcPct val="110000"/>
              </a:lnSpc>
            </a:pP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10000"/>
              </a:lnSpc>
            </a:pP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курсовому проекту будет размещена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10000"/>
              </a:lnSpc>
            </a:pPr>
            <a:r>
              <a:rPr lang="ru-RU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Для_студентов_ФИТ_БГТУ</a:t>
            </a:r>
            <a:r>
              <a:rPr lang="ru-RU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/ПРЕПОДАВАТЕЛИ/</a:t>
            </a:r>
            <a:r>
              <a:rPr lang="ru-RU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Барковский</a:t>
            </a:r>
            <a:r>
              <a:rPr lang="ru-RU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/Компьютерные языки разметки данных/Курсовой проект</a:t>
            </a:r>
            <a:endParaRPr lang="ru-RU" sz="3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10000"/>
              </a:lnSpc>
            </a:pP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pPr>
              <a:tabLst>
                <a:tab pos="3767138" algn="l"/>
              </a:tabLst>
            </a:pPr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764704"/>
            <a:ext cx="9073008" cy="7200800"/>
          </a:xfrm>
        </p:spPr>
        <p:txBody>
          <a:bodyPr>
            <a:noAutofit/>
          </a:bodyPr>
          <a:lstStyle/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Не поддерживается старыми браузерами —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Explorer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8 и старше; </a:t>
            </a: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воспринимает .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как вредоносный код, поэтому блокирует отображение. Обойти блокировку можно с помощью плагинов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514350" indent="-514350" algn="just"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Подходит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для создания примитивных объектов, которые могут быть описаны простыми фигурами или их частями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5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pPr>
              <a:tabLst>
                <a:tab pos="3767138" algn="l"/>
              </a:tabLst>
            </a:pPr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764704"/>
            <a:ext cx="9217248" cy="7200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С помощью элемента </a:t>
            </a:r>
            <a:r>
              <a:rPr lang="en-US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&lt;object&gt;, &lt;embed&gt;, &lt;</a:t>
            </a:r>
            <a:r>
              <a:rPr lang="en-US" sz="3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изображений в формате </a:t>
            </a:r>
            <a:r>
              <a:rPr lang="ru-RU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3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example.svg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&lt;embed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example.svg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type="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image/</a:t>
            </a:r>
            <a:r>
              <a:rPr lang="en-US" sz="3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svg+xml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&lt;object data="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example.svg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type="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image/</a:t>
            </a:r>
            <a:r>
              <a:rPr lang="en-US" sz="3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svg+xml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example.svg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width="200" height="300" style="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none"</a:t>
            </a:r>
            <a:r>
              <a:rPr lang="ru-RU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Вставка кода в HTML-документ в элементе &lt;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&gt;...&lt;/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sv-SE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&lt;svg xmlns="http://www.w3.org/2000/svg" version="1.1"&gt;</a:t>
            </a:r>
            <a:br>
              <a:rPr lang="sv-SE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SVG-код --&gt;</a:t>
            </a:r>
            <a:br>
              <a:rPr lang="sv-SE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&lt;/svg</a:t>
            </a:r>
            <a:r>
              <a:rPr lang="sv-SE" sz="28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3000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pPr>
              <a:tabLst>
                <a:tab pos="3767138" algn="l"/>
              </a:tabLst>
            </a:pPr>
            <a:r>
              <a:rPr lang="ru-RU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764704"/>
            <a:ext cx="9217248" cy="7200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SVG-файла в качестве фонового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изображения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  <a:b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C00000"/>
                </a:solidFill>
              </a:rPr>
              <a:t>      </a:t>
            </a:r>
            <a:r>
              <a:rPr lang="en-US" sz="2800" dirty="0" smtClean="0">
                <a:solidFill>
                  <a:srgbClr val="00B050"/>
                </a:solidFill>
              </a:rPr>
              <a:t>.home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7030A0"/>
                </a:solidFill>
              </a:rPr>
              <a:t>{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	display: block;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	width: 200px;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	height: 300px;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	background: </a:t>
            </a:r>
            <a:r>
              <a:rPr lang="en-US" sz="2800" dirty="0" err="1" smtClean="0">
                <a:solidFill>
                  <a:srgbClr val="7030A0"/>
                </a:solidFill>
              </a:rPr>
              <a:t>url</a:t>
            </a:r>
            <a:r>
              <a:rPr lang="en-US" sz="2800" dirty="0" smtClean="0">
                <a:solidFill>
                  <a:srgbClr val="7030A0"/>
                </a:solidFill>
              </a:rPr>
              <a:t>(</a:t>
            </a:r>
            <a:r>
              <a:rPr lang="en-US" sz="2800" i="1" dirty="0" err="1" smtClean="0">
                <a:solidFill>
                  <a:srgbClr val="C00000"/>
                </a:solidFill>
              </a:rPr>
              <a:t>example.svg</a:t>
            </a:r>
            <a:r>
              <a:rPr lang="en-US" sz="2800" dirty="0" smtClean="0">
                <a:solidFill>
                  <a:srgbClr val="7030A0"/>
                </a:solidFill>
              </a:rPr>
              <a:t>) 0 0;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	background-size: contain;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	}</a:t>
            </a:r>
            <a:br>
              <a:rPr lang="en-US" sz="2800" dirty="0" smtClean="0">
                <a:solidFill>
                  <a:srgbClr val="7030A0"/>
                </a:solidFill>
              </a:rPr>
            </a:br>
            <a:r>
              <a:rPr lang="en-US" sz="2800" dirty="0" smtClean="0"/>
              <a:t>	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4. Подключение в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Clr>
                <a:srgbClr val="C00000"/>
              </a:buClr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Подключение с помощью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90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76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endParaRPr lang="ru-R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248" y="899592"/>
            <a:ext cx="900122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version="1.1" width="1280" height="1024"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viewBox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="0 0 1280 1024"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baseProfile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="full"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xmlns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="http://www.w3.org/2000/svg"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xmlns:xlink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="http://www.w3.org/1999/xlink"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 </a:t>
            </a:r>
            <a:r>
              <a:rPr lang="en-US" sz="3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xmlns:ev</a:t>
            </a:r>
            <a:r>
              <a:rPr lang="en-US" sz="3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="http://www.w3.org/2001/xml-events</a:t>
            </a:r>
            <a:r>
              <a:rPr lang="en-US" sz="3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3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</a:t>
            </a:r>
            <a:r>
              <a:rPr lang="ru-RU" sz="3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Объявление документа--</a:t>
            </a:r>
            <a:r>
              <a:rPr lang="en-US" sz="3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3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30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en-US" sz="3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sz="3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4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10717</TotalTime>
  <Words>1294</Words>
  <Application>Microsoft Office PowerPoint</Application>
  <PresentationFormat>Произвольный</PresentationFormat>
  <Paragraphs>204</Paragraphs>
  <Slides>53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6" baseType="lpstr">
      <vt:lpstr>Arial</vt:lpstr>
      <vt:lpstr>Calibri</vt:lpstr>
      <vt:lpstr>Тема Office</vt:lpstr>
      <vt:lpstr>Лекция 11</vt:lpstr>
      <vt:lpstr>Презентация PowerPoint</vt:lpstr>
      <vt:lpstr>Основы SVG</vt:lpstr>
      <vt:lpstr>Основы SVG</vt:lpstr>
      <vt:lpstr>Достоинства SVG</vt:lpstr>
      <vt:lpstr>Недостатки SVG</vt:lpstr>
      <vt:lpstr>Подключение SVG</vt:lpstr>
      <vt:lpstr>Подключение SVG</vt:lpstr>
      <vt:lpstr>Основы SVG</vt:lpstr>
      <vt:lpstr>Элементы SVG</vt:lpstr>
      <vt:lpstr>Элементы SVG</vt:lpstr>
      <vt:lpstr>Элементы SVG</vt:lpstr>
      <vt:lpstr>Элементы SVG</vt:lpstr>
      <vt:lpstr>Элементы SVG</vt:lpstr>
      <vt:lpstr>Элементы SVG</vt:lpstr>
      <vt:lpstr>Элементы SVG</vt:lpstr>
      <vt:lpstr>Элементы SVG</vt:lpstr>
      <vt:lpstr>Особенности элемента &lt;symbol&gt;</vt:lpstr>
      <vt:lpstr>Атрибуты SVG</vt:lpstr>
      <vt:lpstr>Атрибуты SVG</vt:lpstr>
      <vt:lpstr>Атрибуты SVG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элемента &lt;path&gt;</vt:lpstr>
      <vt:lpstr>Атрибуты SVG</vt:lpstr>
      <vt:lpstr>Атрибуты SVG</vt:lpstr>
      <vt:lpstr>Атрибуты SVG</vt:lpstr>
      <vt:lpstr>Атрибуты SVG</vt:lpstr>
      <vt:lpstr>Атрибуты SVG</vt:lpstr>
      <vt:lpstr>Понятие viewBox</vt:lpstr>
      <vt:lpstr>Понятие viewBox</vt:lpstr>
      <vt:lpstr>Понятие viewBox</vt:lpstr>
      <vt:lpstr>Понятие viewBox</vt:lpstr>
      <vt:lpstr>Понятие viewBox</vt:lpstr>
      <vt:lpstr>Понятие viewBox</vt:lpstr>
      <vt:lpstr>Работа с текстом</vt:lpstr>
      <vt:lpstr>Работа с текстом</vt:lpstr>
      <vt:lpstr>Работа с текстом</vt:lpstr>
      <vt:lpstr>Анимация SVG</vt:lpstr>
      <vt:lpstr>Анимация SVG</vt:lpstr>
      <vt:lpstr>Анимация SVG</vt:lpstr>
      <vt:lpstr>Анимация SVG</vt:lpstr>
      <vt:lpstr>Анимация SVG</vt:lpstr>
      <vt:lpstr>Анимация SVG</vt:lpstr>
      <vt:lpstr>Анимация SVG</vt:lpstr>
      <vt:lpstr>Анимация SVG</vt:lpstr>
      <vt:lpstr>Продолжение дисциплины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Елена</cp:lastModifiedBy>
  <cp:revision>560</cp:revision>
  <dcterms:created xsi:type="dcterms:W3CDTF">2021-09-05T13:59:44Z</dcterms:created>
  <dcterms:modified xsi:type="dcterms:W3CDTF">2021-12-20T12:51:05Z</dcterms:modified>
</cp:coreProperties>
</file>